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58" r:id="rId5"/>
    <p:sldId id="260" r:id="rId6"/>
    <p:sldId id="261" r:id="rId7"/>
    <p:sldId id="262" r:id="rId8"/>
    <p:sldId id="263" r:id="rId9"/>
    <p:sldId id="267" r:id="rId10"/>
    <p:sldId id="265" r:id="rId11"/>
    <p:sldId id="266" r:id="rId12"/>
    <p:sldId id="264" r:id="rId13"/>
    <p:sldId id="268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273" r:id="rId22"/>
    <p:sldId id="276" r:id="rId23"/>
    <p:sldId id="269" r:id="rId24"/>
    <p:sldId id="275" r:id="rId25"/>
    <p:sldId id="277" r:id="rId26"/>
    <p:sldId id="278" r:id="rId27"/>
    <p:sldId id="279" r:id="rId28"/>
    <p:sldId id="280" r:id="rId29"/>
    <p:sldId id="281" r:id="rId30"/>
    <p:sldId id="270" r:id="rId31"/>
    <p:sldId id="271" r:id="rId32"/>
    <p:sldId id="274" r:id="rId33"/>
    <p:sldId id="282" r:id="rId34"/>
    <p:sldId id="286" r:id="rId35"/>
    <p:sldId id="287" r:id="rId36"/>
    <p:sldId id="288" r:id="rId37"/>
    <p:sldId id="289" r:id="rId38"/>
    <p:sldId id="290" r:id="rId39"/>
    <p:sldId id="283" r:id="rId40"/>
    <p:sldId id="291" r:id="rId41"/>
    <p:sldId id="285" r:id="rId42"/>
    <p:sldId id="284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7"/>
    <p:restoredTop sz="96291"/>
  </p:normalViewPr>
  <p:slideViewPr>
    <p:cSldViewPr snapToGrid="0" snapToObjects="1">
      <p:cViewPr varScale="1">
        <p:scale>
          <a:sx n="86" d="100"/>
          <a:sy n="86" d="100"/>
        </p:scale>
        <p:origin x="240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2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38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0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753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4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8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40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04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82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982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A259D-87C3-BD46-9301-FE0D7853274B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B141E-28A8-D24F-AFF0-BB44A124D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969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6500" y="2286000"/>
            <a:ext cx="9652000" cy="2755900"/>
          </a:xfrm>
        </p:spPr>
        <p:txBody>
          <a:bodyPr>
            <a:noAutofit/>
          </a:bodyPr>
          <a:lstStyle/>
          <a:p>
            <a:br>
              <a:rPr lang="en-US" sz="3600" dirty="0"/>
            </a:br>
            <a:r>
              <a:rPr lang="en-US" sz="3600" dirty="0"/>
              <a:t>Meeting 21: Thursday 11/03/22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Stored-Program Machines; Storage Architecture;</a:t>
            </a:r>
            <a:br>
              <a:rPr lang="en-US" sz="3600" dirty="0"/>
            </a:br>
            <a:r>
              <a:rPr lang="en-US" sz="3600" dirty="0"/>
              <a:t>Overview of the Simple Virtual Machine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460500" y="749299"/>
            <a:ext cx="9144000" cy="102013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/>
              <a:t>CSCI 1103 CS 1 Honors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039103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Brilliant Idea!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12" y="1915541"/>
            <a:ext cx="2917497" cy="37773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750" y="1915541"/>
            <a:ext cx="2774414" cy="37773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2586" y="1915541"/>
            <a:ext cx="2979083" cy="37373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38777" y="5917707"/>
            <a:ext cx="1523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Kurt </a:t>
            </a:r>
            <a:r>
              <a:rPr lang="en-US" sz="2400" dirty="0" err="1"/>
              <a:t>Godel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189445" y="5917707"/>
            <a:ext cx="1589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Alan Turing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43310" y="5917707"/>
            <a:ext cx="2597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John von Neumann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1157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Brilliant Idea!</a:t>
            </a:r>
          </a:p>
        </p:txBody>
      </p:sp>
      <p:sp>
        <p:nvSpPr>
          <p:cNvPr id="8" name="Rectangle 7"/>
          <p:cNvSpPr/>
          <p:nvPr/>
        </p:nvSpPr>
        <p:spPr>
          <a:xfrm>
            <a:off x="1334125" y="1690688"/>
            <a:ext cx="9668655" cy="288131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963711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ADD</a:t>
            </a:r>
          </a:p>
        </p:txBody>
      </p:sp>
      <p:sp>
        <p:nvSpPr>
          <p:cNvPr id="5" name="Rectangle 4"/>
          <p:cNvSpPr/>
          <p:nvPr/>
        </p:nvSpPr>
        <p:spPr>
          <a:xfrm>
            <a:off x="4184754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</a:t>
            </a:r>
          </a:p>
        </p:txBody>
      </p:sp>
      <p:sp>
        <p:nvSpPr>
          <p:cNvPr id="6" name="Rectangle 5"/>
          <p:cNvSpPr/>
          <p:nvPr/>
        </p:nvSpPr>
        <p:spPr>
          <a:xfrm>
            <a:off x="6405797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MUL</a:t>
            </a:r>
          </a:p>
        </p:txBody>
      </p:sp>
      <p:sp>
        <p:nvSpPr>
          <p:cNvPr id="7" name="Rectangle 6"/>
          <p:cNvSpPr/>
          <p:nvPr/>
        </p:nvSpPr>
        <p:spPr>
          <a:xfrm>
            <a:off x="8626840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DIV</a:t>
            </a:r>
            <a:endParaRPr lang="en-US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299803" y="4924634"/>
            <a:ext cx="118122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Choose a </a:t>
            </a:r>
            <a:r>
              <a:rPr lang="en-US"/>
              <a:t>bit pattern for </a:t>
            </a:r>
            <a:r>
              <a:rPr lang="en-US" dirty="0"/>
              <a:t>(i.e., number) </a:t>
            </a:r>
            <a:r>
              <a:rPr lang="en-US"/>
              <a:t>each circuit.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159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Brilliant Idea!</a:t>
            </a:r>
          </a:p>
        </p:txBody>
      </p:sp>
      <p:sp>
        <p:nvSpPr>
          <p:cNvPr id="8" name="Rectangle 7"/>
          <p:cNvSpPr/>
          <p:nvPr/>
        </p:nvSpPr>
        <p:spPr>
          <a:xfrm>
            <a:off x="1334125" y="1690688"/>
            <a:ext cx="9668655" cy="288131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963711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ADD</a:t>
            </a:r>
          </a:p>
        </p:txBody>
      </p:sp>
      <p:sp>
        <p:nvSpPr>
          <p:cNvPr id="5" name="Rectangle 4"/>
          <p:cNvSpPr/>
          <p:nvPr/>
        </p:nvSpPr>
        <p:spPr>
          <a:xfrm>
            <a:off x="4184754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</a:t>
            </a:r>
          </a:p>
        </p:txBody>
      </p:sp>
      <p:sp>
        <p:nvSpPr>
          <p:cNvPr id="6" name="Rectangle 5"/>
          <p:cNvSpPr/>
          <p:nvPr/>
        </p:nvSpPr>
        <p:spPr>
          <a:xfrm>
            <a:off x="6405797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MUL</a:t>
            </a:r>
          </a:p>
        </p:txBody>
      </p:sp>
      <p:sp>
        <p:nvSpPr>
          <p:cNvPr id="7" name="Rectangle 6"/>
          <p:cNvSpPr/>
          <p:nvPr/>
        </p:nvSpPr>
        <p:spPr>
          <a:xfrm>
            <a:off x="8626840" y="2368446"/>
            <a:ext cx="1798820" cy="130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DIV</a:t>
            </a:r>
            <a:endParaRPr lang="en-US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49396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E.g., ADD = 00, SUB = 01, MUL = 10, DIV = 11 </a:t>
            </a:r>
          </a:p>
        </p:txBody>
      </p:sp>
    </p:spTree>
    <p:extLst>
      <p:ext uri="{BB962C8B-B14F-4D97-AF65-F5344CB8AC3E}">
        <p14:creationId xmlns:p14="http://schemas.microsoft.com/office/powerpoint/2010/main" val="314441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/>
              <a:t>Store the Operation Codes (aka </a:t>
            </a:r>
            <a:r>
              <a:rPr lang="en-US" i="1" dirty="0"/>
              <a:t>opcodes</a:t>
            </a:r>
            <a:r>
              <a:rPr lang="en-US" dirty="0"/>
              <a:t>) in Memory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730586" y="1642517"/>
            <a:ext cx="4359976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Might mean: </a:t>
            </a:r>
          </a:p>
          <a:p>
            <a:r>
              <a:rPr lang="en-US" sz="6000" dirty="0"/>
              <a:t>ADD, </a:t>
            </a:r>
          </a:p>
          <a:p>
            <a:r>
              <a:rPr lang="en-US" sz="6000" dirty="0"/>
              <a:t>DIV, </a:t>
            </a:r>
          </a:p>
          <a:p>
            <a:r>
              <a:rPr lang="en-US" sz="6000" dirty="0"/>
              <a:t>MUL, </a:t>
            </a:r>
          </a:p>
          <a:p>
            <a:r>
              <a:rPr lang="en-US" sz="6000" dirty="0"/>
              <a:t>MUL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22997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</a:t>
                  </a: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0000</a:t>
                  </a: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0x03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0001</a:t>
                  </a: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0x02</a:t>
                  </a: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0002</a:t>
                  </a: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0x02</a:t>
                  </a: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0003</a:t>
                  </a:r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6027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8639-5064-4748-9391-01D361861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301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 &lt;-- b + c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70414F-C64D-594D-9FBE-03E3C21CC98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Operations have Operands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49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8639-5064-4748-9391-01D361861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301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</a:t>
            </a:r>
            <a:r>
              <a:rPr lang="en-US" baseline="-25000" dirty="0"/>
              <a:t>d</a:t>
            </a:r>
            <a:r>
              <a:rPr lang="en-US" dirty="0"/>
              <a:t> &lt;-- R</a:t>
            </a:r>
            <a:r>
              <a:rPr lang="en-US" baseline="-25000" dirty="0"/>
              <a:t>s</a:t>
            </a:r>
            <a:r>
              <a:rPr lang="en-US" dirty="0"/>
              <a:t> + R</a:t>
            </a:r>
            <a:r>
              <a:rPr lang="en-US" baseline="-25000" dirty="0"/>
              <a:t>t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70414F-C64D-594D-9FBE-03E3C21CC98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Operands are </a:t>
            </a:r>
            <a:r>
              <a:rPr lang="en-US" i="1" dirty="0"/>
              <a:t>Registers</a:t>
            </a:r>
          </a:p>
        </p:txBody>
      </p:sp>
    </p:spTree>
    <p:extLst>
      <p:ext uri="{BB962C8B-B14F-4D97-AF65-F5344CB8AC3E}">
        <p14:creationId xmlns:p14="http://schemas.microsoft.com/office/powerpoint/2010/main" val="2367853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8639-5064-4748-9391-01D361861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859" y="2281350"/>
            <a:ext cx="8817428" cy="1325563"/>
          </a:xfrm>
        </p:spPr>
        <p:txBody>
          <a:bodyPr/>
          <a:lstStyle/>
          <a:p>
            <a:r>
              <a:rPr lang="en-US" dirty="0"/>
              <a:t>4 Instructions: Add, Sub, </a:t>
            </a:r>
            <a:r>
              <a:rPr lang="en-US" dirty="0" err="1"/>
              <a:t>Mul</a:t>
            </a:r>
            <a:r>
              <a:rPr lang="en-US" dirty="0"/>
              <a:t>, </a:t>
            </a:r>
            <a:r>
              <a:rPr lang="en-US" dirty="0" err="1"/>
              <a:t>Div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70414F-C64D-594D-9FBE-03E3C21CC98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</a:t>
            </a:r>
            <a:endParaRPr lang="en-US" i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36A425-9B33-9442-BC23-860C4869679E}"/>
              </a:ext>
            </a:extLst>
          </p:cNvPr>
          <p:cNvSpPr txBox="1">
            <a:spLocks/>
          </p:cNvSpPr>
          <p:nvPr/>
        </p:nvSpPr>
        <p:spPr>
          <a:xfrm>
            <a:off x="2013859" y="3759313"/>
            <a:ext cx="8817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4 Registers: R0, R1, R2, R3</a:t>
            </a:r>
          </a:p>
        </p:txBody>
      </p:sp>
    </p:spTree>
    <p:extLst>
      <p:ext uri="{BB962C8B-B14F-4D97-AF65-F5344CB8AC3E}">
        <p14:creationId xmlns:p14="http://schemas.microsoft.com/office/powerpoint/2010/main" val="3307564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8639-5064-4748-9391-01D361861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430" y="1487261"/>
            <a:ext cx="2242455" cy="2576513"/>
          </a:xfrm>
        </p:spPr>
        <p:txBody>
          <a:bodyPr>
            <a:normAutofit/>
          </a:bodyPr>
          <a:lstStyle/>
          <a:p>
            <a:r>
              <a:rPr lang="en-US" dirty="0"/>
              <a:t>Add – 00</a:t>
            </a:r>
            <a:br>
              <a:rPr lang="en-US" dirty="0"/>
            </a:br>
            <a:r>
              <a:rPr lang="en-US" dirty="0"/>
              <a:t>Sub –  01</a:t>
            </a:r>
            <a:br>
              <a:rPr lang="en-US" dirty="0"/>
            </a:br>
            <a:r>
              <a:rPr lang="en-US" dirty="0" err="1"/>
              <a:t>Mul</a:t>
            </a:r>
            <a:r>
              <a:rPr lang="en-US" dirty="0"/>
              <a:t> – 10</a:t>
            </a:r>
            <a:br>
              <a:rPr lang="en-US" dirty="0"/>
            </a:br>
            <a:r>
              <a:rPr lang="en-US" dirty="0" err="1"/>
              <a:t>Div</a:t>
            </a:r>
            <a:r>
              <a:rPr lang="en-US" dirty="0"/>
              <a:t>  – 11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70414F-C64D-594D-9FBE-03E3C21CC981}"/>
              </a:ext>
            </a:extLst>
          </p:cNvPr>
          <p:cNvSpPr txBox="1">
            <a:spLocks/>
          </p:cNvSpPr>
          <p:nvPr/>
        </p:nvSpPr>
        <p:spPr>
          <a:xfrm>
            <a:off x="990600" y="1256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Example: Binary Representation</a:t>
            </a:r>
            <a:endParaRPr lang="en-US" i="1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1499030-2D98-5A4E-8856-C26BC5E4822D}"/>
              </a:ext>
            </a:extLst>
          </p:cNvPr>
          <p:cNvSpPr txBox="1">
            <a:spLocks/>
          </p:cNvSpPr>
          <p:nvPr/>
        </p:nvSpPr>
        <p:spPr>
          <a:xfrm>
            <a:off x="6466117" y="1523321"/>
            <a:ext cx="2465610" cy="2576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R0 – 00</a:t>
            </a:r>
            <a:br>
              <a:rPr lang="en-US" dirty="0"/>
            </a:br>
            <a:r>
              <a:rPr lang="en-US" dirty="0"/>
              <a:t>R1 – 01</a:t>
            </a:r>
          </a:p>
          <a:p>
            <a:r>
              <a:rPr lang="en-US" dirty="0"/>
              <a:t>R2 – 10</a:t>
            </a:r>
            <a:br>
              <a:rPr lang="en-US" dirty="0"/>
            </a:br>
            <a:r>
              <a:rPr lang="en-US" dirty="0"/>
              <a:t>R3 – 11</a:t>
            </a:r>
          </a:p>
        </p:txBody>
      </p:sp>
    </p:spTree>
    <p:extLst>
      <p:ext uri="{BB962C8B-B14F-4D97-AF65-F5344CB8AC3E}">
        <p14:creationId xmlns:p14="http://schemas.microsoft.com/office/powerpoint/2010/main" val="1959509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8639-5064-4748-9391-01D361861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430" y="1487261"/>
            <a:ext cx="2242455" cy="2576513"/>
          </a:xfrm>
        </p:spPr>
        <p:txBody>
          <a:bodyPr>
            <a:normAutofit/>
          </a:bodyPr>
          <a:lstStyle/>
          <a:p>
            <a:r>
              <a:rPr lang="en-US" dirty="0"/>
              <a:t>Add – </a:t>
            </a:r>
            <a:r>
              <a:rPr lang="en-US" dirty="0">
                <a:solidFill>
                  <a:srgbClr val="FF0000"/>
                </a:solidFill>
              </a:rPr>
              <a:t>00</a:t>
            </a:r>
            <a:br>
              <a:rPr lang="en-US" dirty="0"/>
            </a:br>
            <a:r>
              <a:rPr lang="en-US" dirty="0"/>
              <a:t>Sub –  </a:t>
            </a:r>
            <a:r>
              <a:rPr lang="en-US" dirty="0">
                <a:solidFill>
                  <a:srgbClr val="FF0000"/>
                </a:solidFill>
              </a:rPr>
              <a:t>01</a:t>
            </a:r>
            <a:br>
              <a:rPr lang="en-US" dirty="0"/>
            </a:br>
            <a:r>
              <a:rPr lang="en-US" dirty="0" err="1"/>
              <a:t>Mul</a:t>
            </a:r>
            <a:r>
              <a:rPr lang="en-US" dirty="0"/>
              <a:t> – </a:t>
            </a:r>
            <a:r>
              <a:rPr lang="en-US" dirty="0">
                <a:solidFill>
                  <a:srgbClr val="FF0000"/>
                </a:solidFill>
              </a:rPr>
              <a:t>10</a:t>
            </a:r>
            <a:br>
              <a:rPr lang="en-US" dirty="0"/>
            </a:br>
            <a:r>
              <a:rPr lang="en-US" dirty="0" err="1"/>
              <a:t>Div</a:t>
            </a:r>
            <a:r>
              <a:rPr lang="en-US" dirty="0"/>
              <a:t>  – </a:t>
            </a:r>
            <a:r>
              <a:rPr lang="en-US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70414F-C64D-594D-9FBE-03E3C21CC981}"/>
              </a:ext>
            </a:extLst>
          </p:cNvPr>
          <p:cNvSpPr txBox="1">
            <a:spLocks/>
          </p:cNvSpPr>
          <p:nvPr/>
        </p:nvSpPr>
        <p:spPr>
          <a:xfrm>
            <a:off x="990600" y="1256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Example: Binary Representation</a:t>
            </a:r>
            <a:endParaRPr lang="en-US" i="1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1499030-2D98-5A4E-8856-C26BC5E4822D}"/>
              </a:ext>
            </a:extLst>
          </p:cNvPr>
          <p:cNvSpPr txBox="1">
            <a:spLocks/>
          </p:cNvSpPr>
          <p:nvPr/>
        </p:nvSpPr>
        <p:spPr>
          <a:xfrm>
            <a:off x="6466117" y="1523321"/>
            <a:ext cx="2465610" cy="2576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R0 – 00</a:t>
            </a:r>
            <a:br>
              <a:rPr lang="en-US" dirty="0"/>
            </a:br>
            <a:r>
              <a:rPr lang="en-US" dirty="0"/>
              <a:t>R1 – 01</a:t>
            </a:r>
          </a:p>
          <a:p>
            <a:r>
              <a:rPr lang="en-US" dirty="0"/>
              <a:t>R2 – 10</a:t>
            </a:r>
            <a:br>
              <a:rPr lang="en-US" dirty="0"/>
            </a:br>
            <a:r>
              <a:rPr lang="en-US" dirty="0"/>
              <a:t>R3 – 11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070C238-1D08-1A4E-A730-11E624EE7D80}"/>
              </a:ext>
            </a:extLst>
          </p:cNvPr>
          <p:cNvSpPr txBox="1">
            <a:spLocks/>
          </p:cNvSpPr>
          <p:nvPr/>
        </p:nvSpPr>
        <p:spPr>
          <a:xfrm>
            <a:off x="838200" y="405538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0070C0"/>
                </a:solidFill>
              </a:rPr>
              <a:t>R1 &lt;-- R2 </a:t>
            </a:r>
            <a:r>
              <a:rPr lang="en-US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0070C0"/>
                </a:solidFill>
              </a:rPr>
              <a:t> R3</a:t>
            </a:r>
          </a:p>
        </p:txBody>
      </p:sp>
    </p:spTree>
    <p:extLst>
      <p:ext uri="{BB962C8B-B14F-4D97-AF65-F5344CB8AC3E}">
        <p14:creationId xmlns:p14="http://schemas.microsoft.com/office/powerpoint/2010/main" val="37720346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8639-5064-4748-9391-01D361861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430" y="1487261"/>
            <a:ext cx="2242455" cy="2576513"/>
          </a:xfrm>
        </p:spPr>
        <p:txBody>
          <a:bodyPr>
            <a:normAutofit/>
          </a:bodyPr>
          <a:lstStyle/>
          <a:p>
            <a:r>
              <a:rPr lang="en-US" dirty="0"/>
              <a:t>Add – </a:t>
            </a:r>
            <a:r>
              <a:rPr lang="en-US" dirty="0">
                <a:solidFill>
                  <a:srgbClr val="FF0000"/>
                </a:solidFill>
              </a:rPr>
              <a:t>00</a:t>
            </a:r>
            <a:br>
              <a:rPr lang="en-US" dirty="0"/>
            </a:br>
            <a:r>
              <a:rPr lang="en-US" dirty="0"/>
              <a:t>Sub –  </a:t>
            </a:r>
            <a:r>
              <a:rPr lang="en-US" dirty="0">
                <a:solidFill>
                  <a:srgbClr val="FF0000"/>
                </a:solidFill>
              </a:rPr>
              <a:t>01</a:t>
            </a:r>
            <a:br>
              <a:rPr lang="en-US" dirty="0"/>
            </a:br>
            <a:r>
              <a:rPr lang="en-US" dirty="0" err="1"/>
              <a:t>Mul</a:t>
            </a:r>
            <a:r>
              <a:rPr lang="en-US" dirty="0"/>
              <a:t> – </a:t>
            </a:r>
            <a:r>
              <a:rPr lang="en-US" dirty="0">
                <a:solidFill>
                  <a:srgbClr val="FF0000"/>
                </a:solidFill>
              </a:rPr>
              <a:t>10</a:t>
            </a:r>
            <a:br>
              <a:rPr lang="en-US" dirty="0"/>
            </a:br>
            <a:r>
              <a:rPr lang="en-US" dirty="0" err="1"/>
              <a:t>Div</a:t>
            </a:r>
            <a:r>
              <a:rPr lang="en-US" dirty="0"/>
              <a:t>  – </a:t>
            </a:r>
            <a:r>
              <a:rPr lang="en-US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70414F-C64D-594D-9FBE-03E3C21CC981}"/>
              </a:ext>
            </a:extLst>
          </p:cNvPr>
          <p:cNvSpPr txBox="1">
            <a:spLocks/>
          </p:cNvSpPr>
          <p:nvPr/>
        </p:nvSpPr>
        <p:spPr>
          <a:xfrm>
            <a:off x="838200" y="48609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FF0000"/>
                </a:solidFill>
              </a:rPr>
              <a:t>00</a:t>
            </a:r>
            <a:r>
              <a:rPr lang="en-US" dirty="0">
                <a:solidFill>
                  <a:srgbClr val="0070C0"/>
                </a:solidFill>
              </a:rPr>
              <a:t>01</a:t>
            </a:r>
            <a:r>
              <a:rPr lang="en-US" dirty="0">
                <a:solidFill>
                  <a:srgbClr val="00B050"/>
                </a:solidFill>
              </a:rPr>
              <a:t>10</a:t>
            </a:r>
            <a:r>
              <a:rPr lang="en-US" dirty="0">
                <a:solidFill>
                  <a:srgbClr val="FFC000"/>
                </a:solidFill>
              </a:rPr>
              <a:t>11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1499030-2D98-5A4E-8856-C26BC5E4822D}"/>
              </a:ext>
            </a:extLst>
          </p:cNvPr>
          <p:cNvSpPr txBox="1">
            <a:spLocks/>
          </p:cNvSpPr>
          <p:nvPr/>
        </p:nvSpPr>
        <p:spPr>
          <a:xfrm>
            <a:off x="6466117" y="1523321"/>
            <a:ext cx="2465610" cy="2576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R0 – 00</a:t>
            </a:r>
            <a:br>
              <a:rPr lang="en-US" dirty="0"/>
            </a:br>
            <a:r>
              <a:rPr lang="en-US" dirty="0"/>
              <a:t>R1 – 01</a:t>
            </a:r>
          </a:p>
          <a:p>
            <a:r>
              <a:rPr lang="en-US" dirty="0"/>
              <a:t>R2 – 10</a:t>
            </a:r>
            <a:br>
              <a:rPr lang="en-US" dirty="0"/>
            </a:br>
            <a:r>
              <a:rPr lang="en-US" dirty="0"/>
              <a:t>R3 – 11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070C238-1D08-1A4E-A730-11E624EE7D80}"/>
              </a:ext>
            </a:extLst>
          </p:cNvPr>
          <p:cNvSpPr txBox="1">
            <a:spLocks/>
          </p:cNvSpPr>
          <p:nvPr/>
        </p:nvSpPr>
        <p:spPr>
          <a:xfrm>
            <a:off x="838200" y="405538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0070C0"/>
                </a:solidFill>
              </a:rPr>
              <a:t>R1 &lt;-- </a:t>
            </a:r>
            <a:r>
              <a:rPr lang="en-US" dirty="0">
                <a:solidFill>
                  <a:srgbClr val="00B050"/>
                </a:solidFill>
              </a:rPr>
              <a:t>R2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FFC000"/>
                </a:solidFill>
              </a:rPr>
              <a:t>R3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E788A15-AF1E-7544-AB08-8648E3509BA5}"/>
              </a:ext>
            </a:extLst>
          </p:cNvPr>
          <p:cNvSpPr txBox="1">
            <a:spLocks/>
          </p:cNvSpPr>
          <p:nvPr/>
        </p:nvSpPr>
        <p:spPr>
          <a:xfrm>
            <a:off x="1143000" y="2780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Example: Binary Representation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28930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2506"/>
            <a:ext cx="9144000" cy="1065666"/>
          </a:xfrm>
        </p:spPr>
        <p:txBody>
          <a:bodyPr>
            <a:normAutofit fontScale="90000"/>
          </a:bodyPr>
          <a:lstStyle/>
          <a:p>
            <a:r>
              <a:rPr lang="en-US" dirty="0"/>
              <a:t>Symbols &amp; Strings of Symbols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10695"/>
            <a:ext cx="9144000" cy="3876448"/>
          </a:xfrm>
        </p:spPr>
        <p:txBody>
          <a:bodyPr>
            <a:normAutofit fontScale="92500" lnSpcReduction="10000"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An alphabet 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/>
              <a:t> of </a:t>
            </a:r>
            <a:r>
              <a:rPr lang="en-US" sz="3600" dirty="0">
                <a:solidFill>
                  <a:srgbClr val="0070C0"/>
                </a:solidFill>
              </a:rPr>
              <a:t>k</a:t>
            </a:r>
            <a:r>
              <a:rPr lang="en-US" sz="3600" dirty="0"/>
              <a:t> different symbols;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Forming </a:t>
            </a:r>
            <a:r>
              <a:rPr lang="en-US" sz="3600" i="1" dirty="0"/>
              <a:t>strings</a:t>
            </a:r>
            <a:r>
              <a:rPr lang="en-US" sz="3600" dirty="0"/>
              <a:t> or </a:t>
            </a:r>
            <a:r>
              <a:rPr lang="en-US" sz="3600" i="1" dirty="0"/>
              <a:t>words</a:t>
            </a:r>
            <a:r>
              <a:rPr lang="en-US" sz="3600" dirty="0"/>
              <a:t> drawn from 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/>
              <a:t>;</a:t>
            </a:r>
            <a:endParaRPr lang="en-US" sz="3600" dirty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endParaRPr lang="en-US" sz="3600" dirty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There are </a:t>
            </a:r>
            <a:r>
              <a:rPr lang="en-US" sz="3600" dirty="0" err="1">
                <a:solidFill>
                  <a:srgbClr val="0070C0"/>
                </a:solidFill>
              </a:rPr>
              <a:t>k</a:t>
            </a:r>
            <a:r>
              <a:rPr lang="en-US" sz="3600" baseline="30000" dirty="0" err="1">
                <a:solidFill>
                  <a:srgbClr val="0070C0"/>
                </a:solidFill>
              </a:rPr>
              <a:t>n</a:t>
            </a:r>
            <a:r>
              <a:rPr lang="en-US" sz="3600" baseline="30000" dirty="0"/>
              <a:t> </a:t>
            </a:r>
            <a:r>
              <a:rPr lang="en-US" sz="3600" dirty="0"/>
              <a:t>strings of length </a:t>
            </a:r>
            <a:r>
              <a:rPr lang="en-US" sz="3600" dirty="0">
                <a:solidFill>
                  <a:srgbClr val="0070C0"/>
                </a:solidFill>
              </a:rPr>
              <a:t>n</a:t>
            </a:r>
            <a:r>
              <a:rPr lang="en-US" sz="3600" dirty="0"/>
              <a:t>.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I.e., we can represent </a:t>
            </a:r>
            <a:r>
              <a:rPr lang="en-US" sz="3600" dirty="0" err="1">
                <a:solidFill>
                  <a:srgbClr val="0070C0"/>
                </a:solidFill>
              </a:rPr>
              <a:t>k</a:t>
            </a:r>
            <a:r>
              <a:rPr lang="en-US" sz="3600" baseline="30000" dirty="0" err="1">
                <a:solidFill>
                  <a:srgbClr val="0070C0"/>
                </a:solidFill>
              </a:rPr>
              <a:t>n</a:t>
            </a:r>
            <a:r>
              <a:rPr lang="en-US" sz="3600" baseline="30000" dirty="0">
                <a:solidFill>
                  <a:srgbClr val="0070C0"/>
                </a:solidFill>
              </a:rPr>
              <a:t> </a:t>
            </a:r>
            <a:r>
              <a:rPr lang="en-US" sz="3600" dirty="0"/>
              <a:t>different “things”</a:t>
            </a:r>
          </a:p>
        </p:txBody>
      </p:sp>
    </p:spTree>
    <p:extLst>
      <p:ext uri="{BB962C8B-B14F-4D97-AF65-F5344CB8AC3E}">
        <p14:creationId xmlns:p14="http://schemas.microsoft.com/office/powerpoint/2010/main" val="16542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E70414F-C64D-594D-9FBE-03E3C21CC981}"/>
              </a:ext>
            </a:extLst>
          </p:cNvPr>
          <p:cNvSpPr txBox="1">
            <a:spLocks/>
          </p:cNvSpPr>
          <p:nvPr/>
        </p:nvSpPr>
        <p:spPr>
          <a:xfrm>
            <a:off x="936172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FF0000"/>
                </a:solidFill>
              </a:rPr>
              <a:t>00</a:t>
            </a:r>
            <a:r>
              <a:rPr lang="en-US" dirty="0">
                <a:solidFill>
                  <a:srgbClr val="0070C0"/>
                </a:solidFill>
              </a:rPr>
              <a:t>01</a:t>
            </a:r>
            <a:r>
              <a:rPr lang="en-US" dirty="0">
                <a:solidFill>
                  <a:srgbClr val="00B050"/>
                </a:solidFill>
              </a:rPr>
              <a:t>10</a:t>
            </a:r>
            <a:r>
              <a:rPr lang="en-US" dirty="0">
                <a:solidFill>
                  <a:srgbClr val="FFC000"/>
                </a:solidFill>
              </a:rPr>
              <a:t>11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070C238-1D08-1A4E-A730-11E624EE7D80}"/>
              </a:ext>
            </a:extLst>
          </p:cNvPr>
          <p:cNvSpPr txBox="1">
            <a:spLocks/>
          </p:cNvSpPr>
          <p:nvPr/>
        </p:nvSpPr>
        <p:spPr>
          <a:xfrm>
            <a:off x="838200" y="37601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0070C0"/>
                </a:solidFill>
              </a:rPr>
              <a:t>R1 &lt;-- </a:t>
            </a:r>
            <a:r>
              <a:rPr lang="en-US" dirty="0">
                <a:solidFill>
                  <a:srgbClr val="00B050"/>
                </a:solidFill>
              </a:rPr>
              <a:t>R2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FFC000"/>
                </a:solidFill>
              </a:rPr>
              <a:t>R3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62B68C-C4FF-FE43-8A08-3452EFA554C5}"/>
              </a:ext>
            </a:extLst>
          </p:cNvPr>
          <p:cNvSpPr txBox="1"/>
          <p:nvPr/>
        </p:nvSpPr>
        <p:spPr>
          <a:xfrm>
            <a:off x="3570514" y="4332515"/>
            <a:ext cx="1131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Operation</a:t>
            </a:r>
          </a:p>
          <a:p>
            <a:r>
              <a:rPr lang="en-US" dirty="0"/>
              <a:t>code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F12E02-1390-EC42-BDB3-DE444C3FFE46}"/>
              </a:ext>
            </a:extLst>
          </p:cNvPr>
          <p:cNvSpPr txBox="1"/>
          <p:nvPr/>
        </p:nvSpPr>
        <p:spPr>
          <a:xfrm>
            <a:off x="5337218" y="1879027"/>
            <a:ext cx="12636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Destination</a:t>
            </a:r>
          </a:p>
          <a:p>
            <a:r>
              <a:rPr lang="en-US" dirty="0"/>
              <a:t>operand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1BDEBD-6BCE-9042-852D-E8ADA7D1CE5E}"/>
              </a:ext>
            </a:extLst>
          </p:cNvPr>
          <p:cNvSpPr txBox="1"/>
          <p:nvPr/>
        </p:nvSpPr>
        <p:spPr>
          <a:xfrm>
            <a:off x="7834573" y="1942434"/>
            <a:ext cx="1835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operand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89D8CC-E0A8-2C4C-9A7F-2F156D8F89A4}"/>
              </a:ext>
            </a:extLst>
          </p:cNvPr>
          <p:cNvSpPr txBox="1"/>
          <p:nvPr/>
        </p:nvSpPr>
        <p:spPr>
          <a:xfrm>
            <a:off x="5555080" y="4337925"/>
            <a:ext cx="1835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operand 1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025262E-1EC1-6E46-9C05-8A8AE561A60F}"/>
              </a:ext>
            </a:extLst>
          </p:cNvPr>
          <p:cNvCxnSpPr>
            <a:cxnSpLocks/>
          </p:cNvCxnSpPr>
          <p:nvPr/>
        </p:nvCxnSpPr>
        <p:spPr>
          <a:xfrm flipV="1">
            <a:off x="4572000" y="3740781"/>
            <a:ext cx="599607" cy="591734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C5D2B4B-12B2-584C-9882-19E8415FF31F}"/>
              </a:ext>
            </a:extLst>
          </p:cNvPr>
          <p:cNvCxnSpPr>
            <a:cxnSpLocks/>
          </p:cNvCxnSpPr>
          <p:nvPr/>
        </p:nvCxnSpPr>
        <p:spPr>
          <a:xfrm flipV="1">
            <a:off x="6472896" y="3715853"/>
            <a:ext cx="0" cy="616662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05C4A67-42CF-654B-BBB4-53D09E71109D}"/>
              </a:ext>
            </a:extLst>
          </p:cNvPr>
          <p:cNvCxnSpPr>
            <a:cxnSpLocks/>
          </p:cNvCxnSpPr>
          <p:nvPr/>
        </p:nvCxnSpPr>
        <p:spPr>
          <a:xfrm>
            <a:off x="5938690" y="2551081"/>
            <a:ext cx="0" cy="616662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D2EB31B-70E4-C244-995B-B848CF934EA4}"/>
              </a:ext>
            </a:extLst>
          </p:cNvPr>
          <p:cNvCxnSpPr>
            <a:cxnSpLocks/>
          </p:cNvCxnSpPr>
          <p:nvPr/>
        </p:nvCxnSpPr>
        <p:spPr>
          <a:xfrm flipH="1">
            <a:off x="7390711" y="2311766"/>
            <a:ext cx="1033761" cy="855977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613A36DE-214D-9E42-8BBA-F67ABEB94ED6}"/>
              </a:ext>
            </a:extLst>
          </p:cNvPr>
          <p:cNvSpPr txBox="1">
            <a:spLocks/>
          </p:cNvSpPr>
          <p:nvPr/>
        </p:nvSpPr>
        <p:spPr>
          <a:xfrm>
            <a:off x="868180" y="53040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0x1B means -- </a:t>
            </a:r>
            <a:r>
              <a:rPr lang="en-US" i="1" dirty="0"/>
              <a:t>put the sum of R2 and R3 in R1</a:t>
            </a:r>
          </a:p>
        </p:txBody>
      </p:sp>
    </p:spTree>
    <p:extLst>
      <p:ext uri="{BB962C8B-B14F-4D97-AF65-F5344CB8AC3E}">
        <p14:creationId xmlns:p14="http://schemas.microsoft.com/office/powerpoint/2010/main" val="203099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/>
              <a:t>Memory Words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31174" y="1683483"/>
            <a:ext cx="568127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In practice, </a:t>
            </a:r>
            <a:r>
              <a:rPr lang="en-US" sz="4800" i="1" dirty="0"/>
              <a:t>sequences</a:t>
            </a:r>
            <a:r>
              <a:rPr lang="en-US" sz="4800" dirty="0"/>
              <a:t> of bytes form larger storage units called </a:t>
            </a:r>
            <a:r>
              <a:rPr lang="en-US" sz="4800" i="1" dirty="0"/>
              <a:t>words</a:t>
            </a:r>
            <a:r>
              <a:rPr lang="en-US" sz="4800" dirty="0"/>
              <a:t>.</a:t>
            </a:r>
          </a:p>
          <a:p>
            <a:endParaRPr lang="en-US" sz="1600" dirty="0"/>
          </a:p>
          <a:p>
            <a:r>
              <a:rPr lang="en-US" sz="4800" dirty="0"/>
              <a:t>Here: 2-byte (16-bit) words.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0000</a:t>
                  </a: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0002</a:t>
                  </a: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0004</a:t>
                  </a: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0006</a:t>
                  </a:r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543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/>
              <a:t>Memory Words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69034" y="1622165"/>
            <a:ext cx="97286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Most modern computers have 8-byte (64-bit) words.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462445" y="3699658"/>
            <a:ext cx="6711532" cy="2006261"/>
            <a:chOff x="1652977" y="3699658"/>
            <a:chExt cx="6711532" cy="2006261"/>
          </a:xfrm>
        </p:grpSpPr>
        <p:grpSp>
          <p:nvGrpSpPr>
            <p:cNvPr id="19" name="Group 18"/>
            <p:cNvGrpSpPr/>
            <p:nvPr/>
          </p:nvGrpSpPr>
          <p:grpSpPr>
            <a:xfrm>
              <a:off x="1772889" y="3967059"/>
              <a:ext cx="6591612" cy="869430"/>
              <a:chOff x="3834176" y="1690688"/>
              <a:chExt cx="3301142" cy="86943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</a:rPr>
                  <a:t>0x0000 0000 0000 0000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3834176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   0000 0000</a:t>
                </a: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1652977" y="4836489"/>
              <a:ext cx="6711532" cy="869430"/>
              <a:chOff x="3774120" y="1690688"/>
              <a:chExt cx="3361198" cy="86943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</a:rPr>
                  <a:t>0x0000 0000 0000 0000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774120" y="1863793"/>
                <a:ext cx="104555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/>
                  <a:t>    0000 </a:t>
                </a:r>
                <a:r>
                  <a:rPr lang="en-US" sz="2800" dirty="0"/>
                  <a:t>0008</a:t>
                </a:r>
              </a:p>
            </p:txBody>
          </p:sp>
        </p:grpSp>
        <p:sp>
          <p:nvSpPr>
            <p:cNvPr id="4" name="TextBox 3"/>
            <p:cNvSpPr txBox="1"/>
            <p:nvPr/>
          </p:nvSpPr>
          <p:spPr>
            <a:xfrm>
              <a:off x="2312547" y="3699658"/>
              <a:ext cx="2132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604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High-speed CPU Registers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05505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/>
              <a:t>Program Counter (PC) has address of next instruction</a:t>
            </a:r>
          </a:p>
          <a:p>
            <a:endParaRPr lang="en-US" sz="4800" dirty="0"/>
          </a:p>
          <a:p>
            <a:r>
              <a:rPr lang="en-US" sz="4800" dirty="0"/>
              <a:t>Word-size work areas for operands and results: R0, R1, R2, </a:t>
            </a:r>
            <a:r>
              <a:rPr lang="mr-IN" sz="4800" dirty="0"/>
              <a:t>…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02196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/>
              <a:t>Memory Words &amp; Instructions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41036" y="1983713"/>
            <a:ext cx="50966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i="1" dirty="0"/>
              <a:t>Operands</a:t>
            </a:r>
            <a:r>
              <a:rPr lang="en-US" sz="4800" dirty="0"/>
              <a:t> for instructions are coded in memory </a:t>
            </a:r>
            <a:r>
              <a:rPr lang="en-US" sz="4800"/>
              <a:t>word along with </a:t>
            </a:r>
            <a:r>
              <a:rPr lang="en-US" sz="4800" dirty="0"/>
              <a:t>the opcode.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0x2123</a:t>
                  </a: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0000</a:t>
                  </a: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0002</a:t>
                  </a: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0004</a:t>
                  </a: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0006</a:t>
                  </a:r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54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/>
              <a:t>Memory Words &amp; Instructions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E.g., instruction at 0000 might mean</a:t>
            </a:r>
          </a:p>
          <a:p>
            <a:endParaRPr lang="en-US" sz="4800" dirty="0"/>
          </a:p>
          <a:p>
            <a:r>
              <a:rPr lang="en-US" sz="4800" dirty="0"/>
              <a:t>R1 gets R2 * R3.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0x2123</a:t>
                  </a: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0000</a:t>
                  </a: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0002</a:t>
                  </a: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0004</a:t>
                  </a: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0006</a:t>
                  </a:r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70738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/>
              <a:t>Memory Words &amp; Instructions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E.g., instruction at 0000 might mean</a:t>
            </a:r>
          </a:p>
          <a:p>
            <a:endParaRPr lang="en-US" sz="4800" dirty="0"/>
          </a:p>
          <a:p>
            <a:r>
              <a:rPr lang="en-US" sz="4800" dirty="0"/>
              <a:t>R1 gets R2 </a:t>
            </a:r>
            <a:r>
              <a:rPr lang="en-US" sz="4800" b="1" dirty="0">
                <a:solidFill>
                  <a:srgbClr val="FF0000"/>
                </a:solidFill>
              </a:rPr>
              <a:t>*</a:t>
            </a:r>
            <a:r>
              <a:rPr lang="en-US" sz="4800" dirty="0"/>
              <a:t> R3.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</a:t>
                  </a:r>
                  <a:r>
                    <a:rPr lang="en-US" sz="2800" b="1" dirty="0">
                      <a:solidFill>
                        <a:srgbClr val="FF0000"/>
                      </a:solidFill>
                    </a:rPr>
                    <a:t>2</a:t>
                  </a:r>
                  <a:r>
                    <a:rPr lang="en-US" sz="2800" dirty="0">
                      <a:solidFill>
                        <a:schemeClr val="bg1"/>
                      </a:solidFill>
                    </a:rPr>
                    <a:t>123</a:t>
                  </a: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0000</a:t>
                  </a: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0002</a:t>
                  </a: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0004</a:t>
                  </a: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0006</a:t>
                  </a:r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81479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/>
              <a:t>Memory Words &amp; Instructions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E.g., instruction at 0000 might mean</a:t>
            </a:r>
          </a:p>
          <a:p>
            <a:endParaRPr lang="en-US" sz="4800" dirty="0"/>
          </a:p>
          <a:p>
            <a:r>
              <a:rPr lang="en-US" sz="4800" b="1" dirty="0">
                <a:solidFill>
                  <a:srgbClr val="FF0000"/>
                </a:solidFill>
              </a:rPr>
              <a:t>R1</a:t>
            </a:r>
            <a:r>
              <a:rPr lang="en-US" sz="4800" dirty="0"/>
              <a:t> gets R2 * R3.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0x2</a:t>
                  </a:r>
                  <a:r>
                    <a:rPr lang="en-US" sz="2800" b="1" dirty="0">
                      <a:solidFill>
                        <a:srgbClr val="FF0000"/>
                      </a:solidFill>
                    </a:rPr>
                    <a:t>1</a:t>
                  </a:r>
                  <a:r>
                    <a:rPr lang="en-US" sz="2800" dirty="0">
                      <a:solidFill>
                        <a:schemeClr val="bg1"/>
                      </a:solidFill>
                    </a:rPr>
                    <a:t>23</a:t>
                  </a: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0000</a:t>
                  </a: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0002</a:t>
                  </a: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0004</a:t>
                  </a: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0006</a:t>
                  </a:r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79131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/>
              <a:t>Memory Words &amp; Instructions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E.g., instruction at 0000 might mean</a:t>
            </a:r>
          </a:p>
          <a:p>
            <a:endParaRPr lang="en-US" sz="4800" dirty="0"/>
          </a:p>
          <a:p>
            <a:r>
              <a:rPr lang="en-US" sz="4800" dirty="0"/>
              <a:t>R1 gets </a:t>
            </a:r>
            <a:r>
              <a:rPr lang="en-US" sz="4800" b="1" dirty="0">
                <a:solidFill>
                  <a:srgbClr val="FF0000"/>
                </a:solidFill>
              </a:rPr>
              <a:t>R2</a:t>
            </a:r>
            <a:r>
              <a:rPr lang="en-US" sz="4800" dirty="0"/>
              <a:t> * R3.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0x21</a:t>
                  </a:r>
                  <a:r>
                    <a:rPr lang="en-US" sz="2800" b="1" dirty="0">
                      <a:solidFill>
                        <a:srgbClr val="FF0000"/>
                      </a:solidFill>
                    </a:rPr>
                    <a:t>2</a:t>
                  </a:r>
                  <a:r>
                    <a:rPr lang="en-US" sz="2800" dirty="0">
                      <a:solidFill>
                        <a:schemeClr val="bg1"/>
                      </a:solidFill>
                    </a:rPr>
                    <a:t>3</a:t>
                  </a: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0000</a:t>
                  </a: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0002</a:t>
                  </a: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0004</a:t>
                  </a: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0006</a:t>
                  </a:r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06889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185"/>
            <a:ext cx="12082072" cy="1325563"/>
          </a:xfrm>
        </p:spPr>
        <p:txBody>
          <a:bodyPr/>
          <a:lstStyle/>
          <a:p>
            <a:pPr algn="ctr"/>
            <a:r>
              <a:rPr lang="en-US" dirty="0"/>
              <a:t>Memory Words &amp; Instructions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61159" y="1987432"/>
            <a:ext cx="5666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E.g., instruction at 0000 might mean</a:t>
            </a:r>
          </a:p>
          <a:p>
            <a:endParaRPr lang="en-US" sz="4800" dirty="0"/>
          </a:p>
          <a:p>
            <a:r>
              <a:rPr lang="en-US" sz="4800" dirty="0"/>
              <a:t>R1 gets R2 * </a:t>
            </a:r>
            <a:r>
              <a:rPr lang="en-US" sz="4800" b="1" dirty="0">
                <a:solidFill>
                  <a:srgbClr val="FF0000"/>
                </a:solidFill>
              </a:rPr>
              <a:t>R3</a:t>
            </a:r>
            <a:r>
              <a:rPr lang="en-US" sz="4800" dirty="0"/>
              <a:t>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08009" y="1799047"/>
            <a:ext cx="3383719" cy="3906872"/>
            <a:chOff x="2132661" y="1799047"/>
            <a:chExt cx="3383719" cy="3906872"/>
          </a:xfrm>
        </p:grpSpPr>
        <p:grpSp>
          <p:nvGrpSpPr>
            <p:cNvPr id="25" name="Group 24"/>
            <p:cNvGrpSpPr/>
            <p:nvPr/>
          </p:nvGrpSpPr>
          <p:grpSpPr>
            <a:xfrm>
              <a:off x="2132661" y="2185363"/>
              <a:ext cx="3383719" cy="3520556"/>
              <a:chOff x="3751599" y="1690688"/>
              <a:chExt cx="3383719" cy="3520556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751599" y="1690688"/>
                <a:ext cx="3383719" cy="869430"/>
                <a:chOff x="3751599" y="1690688"/>
                <a:chExt cx="3383719" cy="86943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0x212</a:t>
                  </a:r>
                  <a:r>
                    <a:rPr lang="en-US" sz="2800" b="1" dirty="0">
                      <a:solidFill>
                        <a:srgbClr val="FF0000"/>
                      </a:solidFill>
                    </a:rPr>
                    <a:t>3</a:t>
                  </a:r>
                </a:p>
              </p:txBody>
            </p:sp>
            <p:sp>
              <p:nvSpPr>
                <p:cNvPr id="7" name="TextBox 6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0000</a:t>
                  </a: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751599" y="2581536"/>
                <a:ext cx="3383719" cy="869430"/>
                <a:chOff x="3751599" y="1690688"/>
                <a:chExt cx="3383719" cy="869430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0002</a:t>
                  </a: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751599" y="347238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0004</a:t>
                  </a: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3751599" y="4341814"/>
                <a:ext cx="3383719" cy="869430"/>
                <a:chOff x="3751599" y="1690688"/>
                <a:chExt cx="3383719" cy="86943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4916774" y="1690688"/>
                  <a:ext cx="2218544" cy="86943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800" dirty="0">
                      <a:solidFill>
                        <a:schemeClr val="bg1"/>
                      </a:solidFill>
                    </a:rPr>
                    <a:t>0x0000</a:t>
                  </a: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3751599" y="1863793"/>
                  <a:ext cx="101121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0006</a:t>
                  </a:r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2132661" y="1799047"/>
              <a:ext cx="933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7677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2506"/>
            <a:ext cx="9144000" cy="1065666"/>
          </a:xfrm>
        </p:spPr>
        <p:txBody>
          <a:bodyPr>
            <a:normAutofit fontScale="90000"/>
          </a:bodyPr>
          <a:lstStyle/>
          <a:p>
            <a:r>
              <a:rPr lang="en-US" dirty="0"/>
              <a:t>Symbols &amp; Strings of Symbols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10695"/>
            <a:ext cx="9144000" cy="3876448"/>
          </a:xfrm>
        </p:spPr>
        <p:txBody>
          <a:bodyPr>
            <a:normAutofit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E.g., with alphabet 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/>
              <a:t> = </a:t>
            </a:r>
            <a:r>
              <a:rPr lang="en-US" sz="3600" dirty="0">
                <a:solidFill>
                  <a:srgbClr val="FF0000"/>
                </a:solidFill>
              </a:rPr>
              <a:t>{a, </a:t>
            </a:r>
            <a:r>
              <a:rPr lang="mr-IN" sz="3600" dirty="0">
                <a:solidFill>
                  <a:srgbClr val="FF0000"/>
                </a:solidFill>
              </a:rPr>
              <a:t>…</a:t>
            </a:r>
            <a:r>
              <a:rPr lang="en-US" sz="3600" dirty="0">
                <a:solidFill>
                  <a:srgbClr val="FF0000"/>
                </a:solidFill>
              </a:rPr>
              <a:t>, z}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Forming strings of length </a:t>
            </a:r>
            <a:r>
              <a:rPr lang="en-US" sz="3600" dirty="0">
                <a:solidFill>
                  <a:srgbClr val="0070C0"/>
                </a:solidFill>
              </a:rPr>
              <a:t>2: </a:t>
            </a:r>
            <a:r>
              <a:rPr lang="en-US" sz="3600" dirty="0">
                <a:solidFill>
                  <a:srgbClr val="FF0000"/>
                </a:solidFill>
              </a:rPr>
              <a:t>aa, ab, </a:t>
            </a:r>
            <a:r>
              <a:rPr lang="mr-IN" sz="3600" dirty="0">
                <a:solidFill>
                  <a:srgbClr val="FF0000"/>
                </a:solidFill>
              </a:rPr>
              <a:t>…</a:t>
            </a:r>
            <a:r>
              <a:rPr lang="en-US" sz="3600" dirty="0">
                <a:solidFill>
                  <a:srgbClr val="FF0000"/>
                </a:solidFill>
              </a:rPr>
              <a:t>, </a:t>
            </a:r>
            <a:r>
              <a:rPr lang="en-US" sz="3600" dirty="0" err="1">
                <a:solidFill>
                  <a:srgbClr val="FF0000"/>
                </a:solidFill>
              </a:rPr>
              <a:t>zz</a:t>
            </a:r>
            <a:endParaRPr lang="en-US" sz="3600" dirty="0">
              <a:solidFill>
                <a:srgbClr val="0070C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endParaRPr lang="en-US" sz="3600" dirty="0"/>
          </a:p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There are </a:t>
            </a:r>
            <a:r>
              <a:rPr lang="en-US" sz="3600" dirty="0">
                <a:solidFill>
                  <a:srgbClr val="0070C0"/>
                </a:solidFill>
              </a:rPr>
              <a:t>26</a:t>
            </a:r>
            <a:r>
              <a:rPr lang="en-US" sz="3600" baseline="30000" dirty="0">
                <a:solidFill>
                  <a:srgbClr val="0070C0"/>
                </a:solidFill>
              </a:rPr>
              <a:t>2</a:t>
            </a:r>
            <a:r>
              <a:rPr lang="en-US" sz="3600" baseline="30000" dirty="0"/>
              <a:t> </a:t>
            </a:r>
            <a:r>
              <a:rPr lang="en-US" sz="3600" dirty="0"/>
              <a:t>= 676 such strings.</a:t>
            </a:r>
          </a:p>
        </p:txBody>
      </p:sp>
    </p:spTree>
    <p:extLst>
      <p:ext uri="{BB962C8B-B14F-4D97-AF65-F5344CB8AC3E}">
        <p14:creationId xmlns:p14="http://schemas.microsoft.com/office/powerpoint/2010/main" val="18641593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Instruction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05507"/>
            <a:ext cx="10515600" cy="3525864"/>
          </a:xfrm>
        </p:spPr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dirty="0"/>
              <a:t>Fetch Instruction at address in PC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Increment the PC by the word size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Execute the fetched instruction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Go to step 1.</a:t>
            </a:r>
          </a:p>
        </p:txBody>
      </p:sp>
    </p:spTree>
    <p:extLst>
      <p:ext uri="{BB962C8B-B14F-4D97-AF65-F5344CB8AC3E}">
        <p14:creationId xmlns:p14="http://schemas.microsoft.com/office/powerpoint/2010/main" val="16486386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507" y="2703591"/>
            <a:ext cx="11092720" cy="1325563"/>
          </a:xfrm>
        </p:spPr>
        <p:txBody>
          <a:bodyPr/>
          <a:lstStyle/>
          <a:p>
            <a:r>
              <a:rPr lang="en-US" dirty="0"/>
              <a:t>Main Idea: A </a:t>
            </a:r>
            <a:r>
              <a:rPr lang="en-US" b="1" dirty="0"/>
              <a:t>machine-language</a:t>
            </a:r>
            <a:r>
              <a:rPr lang="en-US" dirty="0"/>
              <a:t> </a:t>
            </a:r>
            <a:r>
              <a:rPr lang="en-US" b="1" dirty="0"/>
              <a:t>program</a:t>
            </a:r>
            <a:r>
              <a:rPr lang="en-US" dirty="0"/>
              <a:t> is a sequence of binary codes.</a:t>
            </a:r>
          </a:p>
        </p:txBody>
      </p:sp>
    </p:spTree>
    <p:extLst>
      <p:ext uri="{BB962C8B-B14F-4D97-AF65-F5344CB8AC3E}">
        <p14:creationId xmlns:p14="http://schemas.microsoft.com/office/powerpoint/2010/main" val="2882315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Assembly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959059" cy="4351338"/>
          </a:xfrm>
        </p:spPr>
        <p:txBody>
          <a:bodyPr>
            <a:normAutofit/>
          </a:bodyPr>
          <a:lstStyle/>
          <a:p>
            <a:r>
              <a:rPr lang="en-US" sz="4000" dirty="0"/>
              <a:t> Symbolic form of machine-language (i.e., binary) program.</a:t>
            </a:r>
          </a:p>
          <a:p>
            <a:endParaRPr lang="en-US" sz="4000" dirty="0"/>
          </a:p>
          <a:p>
            <a:endParaRPr lang="en-US" sz="4000" dirty="0"/>
          </a:p>
          <a:p>
            <a:r>
              <a:rPr lang="en-US" sz="4000" dirty="0"/>
              <a:t> Means: put </a:t>
            </a:r>
            <a:r>
              <a:rPr lang="en-US" sz="4000" dirty="0">
                <a:solidFill>
                  <a:srgbClr val="FF0000"/>
                </a:solidFill>
              </a:rPr>
              <a:t>R1 + R2 </a:t>
            </a:r>
            <a:r>
              <a:rPr lang="en-US" sz="4000" dirty="0"/>
              <a:t>into </a:t>
            </a:r>
            <a:r>
              <a:rPr lang="en-US" sz="4000" dirty="0">
                <a:solidFill>
                  <a:srgbClr val="FF0000"/>
                </a:solidFill>
              </a:rPr>
              <a:t>R0</a:t>
            </a:r>
            <a:r>
              <a:rPr lang="en-US" sz="4000" dirty="0"/>
              <a:t>, NB: this changes or </a:t>
            </a:r>
            <a:r>
              <a:rPr lang="en-US" sz="4000" i="1" dirty="0"/>
              <a:t>mutates</a:t>
            </a:r>
            <a:r>
              <a:rPr lang="en-US" sz="4000" dirty="0"/>
              <a:t> register R0!</a:t>
            </a:r>
          </a:p>
          <a:p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4112925" y="2893101"/>
            <a:ext cx="39661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</a:rPr>
              <a:t>ADD R0, R1, R2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016249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Assembly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959059" cy="4351338"/>
          </a:xfrm>
        </p:spPr>
        <p:txBody>
          <a:bodyPr>
            <a:normAutofit/>
          </a:bodyPr>
          <a:lstStyle/>
          <a:p>
            <a:r>
              <a:rPr lang="en-US" sz="4000" dirty="0"/>
              <a:t> Generally one binary instruction per line of assembly code.</a:t>
            </a:r>
          </a:p>
          <a:p>
            <a:endParaRPr lang="en-US" sz="4000" dirty="0"/>
          </a:p>
          <a:p>
            <a:endParaRPr lang="en-US" sz="4000" dirty="0"/>
          </a:p>
          <a:p>
            <a:r>
              <a:rPr lang="en-US" sz="4000" dirty="0"/>
              <a:t> The translation process is called </a:t>
            </a:r>
            <a:r>
              <a:rPr lang="en-US" sz="4000" i="1" dirty="0" err="1"/>
              <a:t>assembley</a:t>
            </a:r>
            <a:r>
              <a:rPr lang="en-US" sz="4000" dirty="0"/>
              <a:t>.</a:t>
            </a:r>
          </a:p>
          <a:p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4082945" y="3087971"/>
            <a:ext cx="39661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</a:rPr>
              <a:t>ADD R0, R1, R2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179907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063" y="2478738"/>
            <a:ext cx="3853721" cy="1325563"/>
          </a:xfrm>
        </p:spPr>
        <p:txBody>
          <a:bodyPr/>
          <a:lstStyle/>
          <a:p>
            <a:pPr algn="ctr"/>
            <a:r>
              <a:rPr lang="en-US"/>
              <a:t>Storage Architecture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5683771" y="569626"/>
            <a:ext cx="3882452" cy="283464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Persistent Storage</a:t>
            </a:r>
          </a:p>
        </p:txBody>
      </p:sp>
      <p:sp>
        <p:nvSpPr>
          <p:cNvPr id="5" name="Rectangle 4"/>
          <p:cNvSpPr/>
          <p:nvPr/>
        </p:nvSpPr>
        <p:spPr>
          <a:xfrm>
            <a:off x="5683771" y="3404266"/>
            <a:ext cx="3882452" cy="2834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Ephemeral Memory</a:t>
            </a:r>
          </a:p>
        </p:txBody>
      </p:sp>
    </p:spTree>
    <p:extLst>
      <p:ext uri="{BB962C8B-B14F-4D97-AF65-F5344CB8AC3E}">
        <p14:creationId xmlns:p14="http://schemas.microsoft.com/office/powerpoint/2010/main" val="5433958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063" y="2478738"/>
            <a:ext cx="3853721" cy="1325563"/>
          </a:xfrm>
        </p:spPr>
        <p:txBody>
          <a:bodyPr/>
          <a:lstStyle/>
          <a:p>
            <a:pPr algn="ctr"/>
            <a:r>
              <a:rPr lang="en-US" dirty="0"/>
              <a:t>Ephemeral Memory</a:t>
            </a:r>
          </a:p>
        </p:txBody>
      </p:sp>
      <p:sp>
        <p:nvSpPr>
          <p:cNvPr id="4" name="Rectangle 3"/>
          <p:cNvSpPr/>
          <p:nvPr/>
        </p:nvSpPr>
        <p:spPr>
          <a:xfrm>
            <a:off x="5683771" y="569626"/>
            <a:ext cx="3882452" cy="283464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Space</a:t>
            </a:r>
          </a:p>
        </p:txBody>
      </p:sp>
      <p:sp>
        <p:nvSpPr>
          <p:cNvPr id="5" name="Rectangle 4"/>
          <p:cNvSpPr/>
          <p:nvPr/>
        </p:nvSpPr>
        <p:spPr>
          <a:xfrm>
            <a:off x="5683771" y="3404266"/>
            <a:ext cx="3882452" cy="2834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Space</a:t>
            </a:r>
          </a:p>
        </p:txBody>
      </p:sp>
    </p:spTree>
    <p:extLst>
      <p:ext uri="{BB962C8B-B14F-4D97-AF65-F5344CB8AC3E}">
        <p14:creationId xmlns:p14="http://schemas.microsoft.com/office/powerpoint/2010/main" val="2105089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063" y="2720038"/>
            <a:ext cx="3853721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User Space</a:t>
            </a:r>
          </a:p>
        </p:txBody>
      </p:sp>
      <p:sp>
        <p:nvSpPr>
          <p:cNvPr id="4" name="Rectangle 3"/>
          <p:cNvSpPr/>
          <p:nvPr/>
        </p:nvSpPr>
        <p:spPr>
          <a:xfrm>
            <a:off x="5683771" y="569626"/>
            <a:ext cx="3882452" cy="283464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Dynamic Memory</a:t>
            </a:r>
          </a:p>
        </p:txBody>
      </p:sp>
      <p:sp>
        <p:nvSpPr>
          <p:cNvPr id="5" name="Rectangle 4"/>
          <p:cNvSpPr/>
          <p:nvPr/>
        </p:nvSpPr>
        <p:spPr>
          <a:xfrm>
            <a:off x="5683771" y="3404266"/>
            <a:ext cx="3882452" cy="2834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 Memory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36800" y="4470400"/>
            <a:ext cx="12538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Code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336800" y="1672939"/>
            <a:ext cx="11517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Data</a:t>
            </a:r>
          </a:p>
        </p:txBody>
      </p:sp>
      <p:sp>
        <p:nvSpPr>
          <p:cNvPr id="8" name="Right Arrow 7"/>
          <p:cNvSpPr/>
          <p:nvPr/>
        </p:nvSpPr>
        <p:spPr>
          <a:xfrm>
            <a:off x="3746500" y="1795409"/>
            <a:ext cx="1714500" cy="46294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3746500" y="4592870"/>
            <a:ext cx="1714500" cy="462946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411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1" y="2720038"/>
            <a:ext cx="47752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/>
              <a:t>Dynamic Memory</a:t>
            </a:r>
            <a:endParaRPr lang="en-US" sz="5400" dirty="0"/>
          </a:p>
        </p:txBody>
      </p:sp>
      <p:sp>
        <p:nvSpPr>
          <p:cNvPr id="4" name="Rectangle 3"/>
          <p:cNvSpPr/>
          <p:nvPr/>
        </p:nvSpPr>
        <p:spPr>
          <a:xfrm>
            <a:off x="5683771" y="569626"/>
            <a:ext cx="3882452" cy="283464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683771" y="3404266"/>
            <a:ext cx="3882452" cy="2834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29134" y="4442437"/>
            <a:ext cx="36342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Storage for large values </a:t>
            </a:r>
            <a:r>
              <a:rPr lang="en-US" sz="4000"/>
              <a:t>&amp; long-living values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1496922" y="259570"/>
            <a:ext cx="2992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Storage for function variables</a:t>
            </a:r>
          </a:p>
        </p:txBody>
      </p:sp>
      <p:sp>
        <p:nvSpPr>
          <p:cNvPr id="8" name="Right Arrow 7"/>
          <p:cNvSpPr/>
          <p:nvPr/>
        </p:nvSpPr>
        <p:spPr>
          <a:xfrm rot="1460800">
            <a:off x="3697827" y="1390260"/>
            <a:ext cx="1967110" cy="46294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4563432" y="4592870"/>
            <a:ext cx="897568" cy="462946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073736" y="750268"/>
            <a:ext cx="11714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77391" y="5411933"/>
            <a:ext cx="1164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Heap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 rot="5400000">
            <a:off x="7210657" y="1693435"/>
            <a:ext cx="897568" cy="4629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16200000" flipV="1">
            <a:off x="7210657" y="4766773"/>
            <a:ext cx="897568" cy="4629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273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063" y="2720038"/>
            <a:ext cx="385372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/>
              <a:t>Static Memory</a:t>
            </a:r>
          </a:p>
        </p:txBody>
      </p:sp>
      <p:sp>
        <p:nvSpPr>
          <p:cNvPr id="5" name="Rectangle 4"/>
          <p:cNvSpPr/>
          <p:nvPr/>
        </p:nvSpPr>
        <p:spPr>
          <a:xfrm>
            <a:off x="5683771" y="242261"/>
            <a:ext cx="3882452" cy="5996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064771" y="2344111"/>
            <a:ext cx="1860029" cy="1553148"/>
            <a:chOff x="5683771" y="569626"/>
            <a:chExt cx="1860029" cy="1553148"/>
          </a:xfrm>
        </p:grpSpPr>
        <p:sp>
          <p:nvSpPr>
            <p:cNvPr id="4" name="Rectangle 3"/>
            <p:cNvSpPr/>
            <p:nvPr/>
          </p:nvSpPr>
          <p:spPr>
            <a:xfrm>
              <a:off x="5683771" y="569626"/>
              <a:ext cx="1860029" cy="77657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Data Segment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683771" y="1346200"/>
              <a:ext cx="1860029" cy="776574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Text </a:t>
              </a:r>
              <a:r>
                <a:rPr lang="en-US" dirty="0"/>
                <a:t>Segment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499871" y="4204661"/>
            <a:ext cx="1860029" cy="1553148"/>
            <a:chOff x="5683771" y="569626"/>
            <a:chExt cx="1860029" cy="1553148"/>
          </a:xfrm>
        </p:grpSpPr>
        <p:sp>
          <p:nvSpPr>
            <p:cNvPr id="12" name="Rectangle 11"/>
            <p:cNvSpPr/>
            <p:nvPr/>
          </p:nvSpPr>
          <p:spPr>
            <a:xfrm>
              <a:off x="5683771" y="569626"/>
              <a:ext cx="1860029" cy="77657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Data Segment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83771" y="1346200"/>
              <a:ext cx="1860029" cy="776574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Text </a:t>
              </a:r>
              <a:r>
                <a:rPr lang="en-US" dirty="0"/>
                <a:t>Segment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499871" y="483561"/>
            <a:ext cx="1860029" cy="1553148"/>
            <a:chOff x="5683771" y="569626"/>
            <a:chExt cx="1860029" cy="1553148"/>
          </a:xfrm>
        </p:grpSpPr>
        <p:sp>
          <p:nvSpPr>
            <p:cNvPr id="15" name="Rectangle 14"/>
            <p:cNvSpPr/>
            <p:nvPr/>
          </p:nvSpPr>
          <p:spPr>
            <a:xfrm>
              <a:off x="5683771" y="569626"/>
              <a:ext cx="1860029" cy="77657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Data Segment</a:t>
              </a:r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683771" y="1346200"/>
              <a:ext cx="1860029" cy="776574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Text </a:t>
              </a:r>
              <a:r>
                <a:rPr lang="en-US" dirty="0"/>
                <a:t>Segment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2083160" y="940536"/>
            <a:ext cx="16633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Images</a:t>
            </a:r>
            <a:endParaRPr lang="en-US" sz="4000" dirty="0"/>
          </a:p>
        </p:txBody>
      </p:sp>
      <p:sp>
        <p:nvSpPr>
          <p:cNvPr id="18" name="Right Arrow 17"/>
          <p:cNvSpPr/>
          <p:nvPr/>
        </p:nvSpPr>
        <p:spPr>
          <a:xfrm rot="1390013">
            <a:off x="3807354" y="1743435"/>
            <a:ext cx="2180955" cy="46294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3921698" y="1101622"/>
            <a:ext cx="3371849" cy="46294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218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95" y="1684260"/>
            <a:ext cx="10809157" cy="3292474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The Simple </a:t>
            </a:r>
            <a:r>
              <a:rPr lang="en-US" sz="6000"/>
              <a:t>Virtual Machine</a:t>
            </a:r>
            <a:br>
              <a:rPr lang="en-US" sz="6000"/>
            </a:br>
            <a:br>
              <a:rPr lang="en-US" sz="6000"/>
            </a:br>
            <a:r>
              <a:rPr lang="en-US" sz="6000"/>
              <a:t>SVM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37745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2506"/>
            <a:ext cx="9144000" cy="1065666"/>
          </a:xfrm>
        </p:spPr>
        <p:txBody>
          <a:bodyPr>
            <a:normAutofit/>
          </a:bodyPr>
          <a:lstStyle/>
          <a:p>
            <a:r>
              <a:rPr lang="en-US" dirty="0"/>
              <a:t>Binary Digital Computer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10695"/>
            <a:ext cx="9144000" cy="3876448"/>
          </a:xfrm>
        </p:spPr>
        <p:txBody>
          <a:bodyPr>
            <a:normAutofit fontScale="92500" lnSpcReduction="10000"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Alphabet </a:t>
            </a:r>
            <a:r>
              <a:rPr lang="en-US" sz="3600" dirty="0">
                <a:solidFill>
                  <a:srgbClr val="FF0000"/>
                </a:solidFill>
              </a:rPr>
              <a:t>Bits </a:t>
            </a:r>
            <a:r>
              <a:rPr lang="en-US" sz="3600" dirty="0"/>
              <a:t>=</a:t>
            </a:r>
            <a:r>
              <a:rPr lang="en-US" sz="3600" dirty="0">
                <a:solidFill>
                  <a:srgbClr val="FF0000"/>
                </a:solidFill>
              </a:rPr>
              <a:t> {0, 1}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There are  </a:t>
            </a:r>
            <a:r>
              <a:rPr lang="en-US" sz="3600" dirty="0">
                <a:solidFill>
                  <a:srgbClr val="0070C0"/>
                </a:solidFill>
              </a:rPr>
              <a:t>2</a:t>
            </a:r>
            <a:r>
              <a:rPr lang="en-US" sz="3600" baseline="30000" dirty="0">
                <a:solidFill>
                  <a:srgbClr val="0070C0"/>
                </a:solidFill>
              </a:rPr>
              <a:t>8</a:t>
            </a:r>
            <a:r>
              <a:rPr lang="en-US" sz="3600" dirty="0">
                <a:solidFill>
                  <a:srgbClr val="0070C0"/>
                </a:solidFill>
              </a:rPr>
              <a:t> = 256 </a:t>
            </a:r>
            <a:r>
              <a:rPr lang="en-US" sz="3600" dirty="0"/>
              <a:t>strings of length 8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>
              <a:solidFill>
                <a:srgbClr val="0070C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dirty="0">
                <a:solidFill>
                  <a:srgbClr val="FF0000"/>
                </a:solidFill>
              </a:rPr>
              <a:t>0000 0000, 0000 0001, </a:t>
            </a:r>
            <a:r>
              <a:rPr lang="mr-IN" sz="3600" dirty="0">
                <a:solidFill>
                  <a:srgbClr val="FF0000"/>
                </a:solidFill>
              </a:rPr>
              <a:t>…</a:t>
            </a:r>
            <a:r>
              <a:rPr lang="en-US" sz="3600" dirty="0">
                <a:solidFill>
                  <a:srgbClr val="FF0000"/>
                </a:solidFill>
              </a:rPr>
              <a:t>, 1111 1111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Abbreviated in hexadecimal</a:t>
            </a:r>
            <a:r>
              <a:rPr lang="en-US" sz="3600" dirty="0">
                <a:solidFill>
                  <a:srgbClr val="FF0000"/>
                </a:solidFill>
              </a:rPr>
              <a:t>: 0x00, 0x01, </a:t>
            </a:r>
            <a:r>
              <a:rPr lang="mr-IN" sz="3600" dirty="0">
                <a:solidFill>
                  <a:srgbClr val="FF0000"/>
                </a:solidFill>
              </a:rPr>
              <a:t>…</a:t>
            </a:r>
            <a:r>
              <a:rPr lang="en-US" sz="3600" dirty="0">
                <a:solidFill>
                  <a:srgbClr val="FF0000"/>
                </a:solidFill>
              </a:rPr>
              <a:t>, 0xFF </a:t>
            </a:r>
            <a:r>
              <a:rPr lang="en-US" sz="3600" dirty="0">
                <a:solidFill>
                  <a:srgbClr val="0070C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641644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9157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Simple Virtual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3200" y="1825625"/>
            <a:ext cx="10503941" cy="4351338"/>
          </a:xfrm>
        </p:spPr>
        <p:txBody>
          <a:bodyPr>
            <a:normAutofit/>
          </a:bodyPr>
          <a:lstStyle/>
          <a:p>
            <a:r>
              <a:rPr lang="en-US" sz="3600" dirty="0"/>
              <a:t> 16-bit (2-byte) words</a:t>
            </a:r>
          </a:p>
          <a:p>
            <a:endParaRPr lang="en-US" sz="3600" dirty="0"/>
          </a:p>
          <a:p>
            <a:r>
              <a:rPr lang="en-US" sz="3600" dirty="0"/>
              <a:t> 16 instructions</a:t>
            </a:r>
          </a:p>
          <a:p>
            <a:endParaRPr lang="en-US" sz="3600" dirty="0"/>
          </a:p>
          <a:p>
            <a:r>
              <a:rPr lang="en-US" sz="3600" dirty="0"/>
              <a:t> 8 registers</a:t>
            </a:r>
          </a:p>
          <a:p>
            <a:endParaRPr lang="en-US" sz="3600" dirty="0"/>
          </a:p>
          <a:p>
            <a:r>
              <a:rPr lang="en-US" sz="3600" dirty="0"/>
              <a:t>Only Static Memory, no Dynamic Memory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634680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9157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86" y="1825625"/>
            <a:ext cx="11497455" cy="4351338"/>
          </a:xfrm>
        </p:spPr>
        <p:txBody>
          <a:bodyPr>
            <a:normAutofit/>
          </a:bodyPr>
          <a:lstStyle/>
          <a:p>
            <a:r>
              <a:rPr lang="en-US" sz="4400" dirty="0"/>
              <a:t> Sixteen instructions:</a:t>
            </a:r>
          </a:p>
          <a:p>
            <a:endParaRPr lang="en-US" sz="4400" dirty="0"/>
          </a:p>
          <a:p>
            <a:endParaRPr lang="en-US" sz="4400" dirty="0"/>
          </a:p>
          <a:p>
            <a:endParaRPr lang="en-US" sz="1500" dirty="0"/>
          </a:p>
          <a:p>
            <a:r>
              <a:rPr lang="en-US" sz="4400" dirty="0"/>
              <a:t> Instructions can be designated with 4-bit codes:</a:t>
            </a:r>
          </a:p>
          <a:p>
            <a:endParaRPr lang="en-US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6513612" y="2689593"/>
            <a:ext cx="476450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JMP, JSR, R, HLT</a:t>
            </a:r>
          </a:p>
          <a:p>
            <a:r>
              <a:rPr lang="en-US" sz="4400" dirty="0">
                <a:solidFill>
                  <a:srgbClr val="0070C0"/>
                </a:solidFill>
              </a:rPr>
              <a:t>CMP, BEQ, BLT, BGT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8911" y="2689593"/>
            <a:ext cx="481907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ADD, SUB, MUL, DIV</a:t>
            </a:r>
          </a:p>
          <a:p>
            <a:r>
              <a:rPr lang="en-US" sz="4400" dirty="0">
                <a:solidFill>
                  <a:srgbClr val="0070C0"/>
                </a:solidFill>
              </a:rPr>
              <a:t>MOV, LOD, LI, STO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37088" y="5241063"/>
            <a:ext cx="33890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0070C0"/>
                </a:solidFill>
              </a:rPr>
              <a:t>0000 </a:t>
            </a:r>
            <a:r>
              <a:rPr lang="mr-IN" sz="4800" dirty="0">
                <a:solidFill>
                  <a:srgbClr val="0070C0"/>
                </a:solidFill>
              </a:rPr>
              <a:t>…</a:t>
            </a:r>
            <a:r>
              <a:rPr lang="en-US" sz="4800" dirty="0">
                <a:solidFill>
                  <a:srgbClr val="0070C0"/>
                </a:solidFill>
              </a:rPr>
              <a:t> 1111</a:t>
            </a:r>
          </a:p>
        </p:txBody>
      </p:sp>
    </p:spTree>
    <p:extLst>
      <p:ext uri="{BB962C8B-B14F-4D97-AF65-F5344CB8AC3E}">
        <p14:creationId xmlns:p14="http://schemas.microsoft.com/office/powerpoint/2010/main" val="4460075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9157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SVM has 8 Registers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 Four general purpose: R0, R1, R2, R3</a:t>
            </a:r>
          </a:p>
          <a:p>
            <a:r>
              <a:rPr lang="en-US" sz="4400" dirty="0"/>
              <a:t> PC (program counter)</a:t>
            </a:r>
          </a:p>
          <a:p>
            <a:r>
              <a:rPr lang="en-US" sz="4400" dirty="0"/>
              <a:t> PSW (program status word)</a:t>
            </a:r>
          </a:p>
          <a:p>
            <a:r>
              <a:rPr lang="en-US" sz="4400" dirty="0"/>
              <a:t> Zero (just contains 0)</a:t>
            </a:r>
          </a:p>
          <a:p>
            <a:r>
              <a:rPr lang="en-US" sz="4400" dirty="0"/>
              <a:t> RA (return address, for procedure calls)</a:t>
            </a:r>
          </a:p>
        </p:txBody>
      </p:sp>
    </p:spTree>
    <p:extLst>
      <p:ext uri="{BB962C8B-B14F-4D97-AF65-F5344CB8AC3E}">
        <p14:creationId xmlns:p14="http://schemas.microsoft.com/office/powerpoint/2010/main" val="1229468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2506"/>
            <a:ext cx="9144000" cy="1065666"/>
          </a:xfrm>
        </p:spPr>
        <p:txBody>
          <a:bodyPr>
            <a:normAutofit/>
          </a:bodyPr>
          <a:lstStyle/>
          <a:p>
            <a:r>
              <a:rPr lang="en-US" dirty="0"/>
              <a:t>Binary Digital Computer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10695"/>
            <a:ext cx="9144000" cy="3876448"/>
          </a:xfrm>
        </p:spPr>
        <p:txBody>
          <a:bodyPr>
            <a:normAutofit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sz="3600" dirty="0"/>
              <a:t>Primacy of numbers!</a:t>
            </a:r>
            <a:endParaRPr lang="en-US" sz="3600" dirty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endParaRPr lang="en-US" sz="3600" dirty="0">
              <a:solidFill>
                <a:srgbClr val="FF000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i="1" dirty="0"/>
              <a:t>Representation</a:t>
            </a:r>
            <a:r>
              <a:rPr lang="en-US" sz="3600" dirty="0"/>
              <a:t>: positional numeral system</a:t>
            </a:r>
          </a:p>
          <a:p>
            <a:pPr marL="571500" indent="-571500" algn="l">
              <a:buFont typeface="Arial" charset="0"/>
              <a:buChar char="•"/>
            </a:pPr>
            <a:endParaRPr lang="en-US" sz="3600" dirty="0">
              <a:solidFill>
                <a:srgbClr val="0070C0"/>
              </a:solidFill>
            </a:endParaRPr>
          </a:p>
          <a:p>
            <a:pPr marL="571500" indent="-571500" algn="l">
              <a:buFont typeface="Arial" charset="0"/>
              <a:buChar char="•"/>
            </a:pPr>
            <a:r>
              <a:rPr lang="en-US" sz="3600" i="1" dirty="0"/>
              <a:t>Manipulation</a:t>
            </a:r>
            <a:r>
              <a:rPr lang="en-US" sz="3600" dirty="0"/>
              <a:t>: add, subtract, multiply, etc.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  <a:r>
              <a:rPr lang="en-US" sz="3600" dirty="0">
                <a:solidFill>
                  <a:srgbClr val="0070C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3894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Full Adder Circuit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1690688"/>
            <a:ext cx="698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032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Ripple Carry Adder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1784972"/>
            <a:ext cx="88138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97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Design Circuits for Other Operations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34125" y="2305283"/>
            <a:ext cx="9668655" cy="2881312"/>
            <a:chOff x="1334125" y="1690688"/>
            <a:chExt cx="9668655" cy="2881312"/>
          </a:xfrm>
        </p:grpSpPr>
        <p:sp>
          <p:nvSpPr>
            <p:cNvPr id="8" name="Rectangle 7"/>
            <p:cNvSpPr/>
            <p:nvPr/>
          </p:nvSpPr>
          <p:spPr>
            <a:xfrm>
              <a:off x="1334125" y="1690688"/>
              <a:ext cx="9668655" cy="2881312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963711" y="2368446"/>
              <a:ext cx="1798820" cy="13041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ADD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4184754" y="2368446"/>
              <a:ext cx="1798820" cy="13041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SUB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6405797" y="2368446"/>
              <a:ext cx="1798820" cy="13041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MUL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8626840" y="2368446"/>
              <a:ext cx="1798820" cy="13041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DIV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29255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Memory: Numbered 8-bit Storage Cells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246274" y="1900550"/>
            <a:ext cx="3383719" cy="3520556"/>
            <a:chOff x="3751599" y="1690688"/>
            <a:chExt cx="3383719" cy="3520556"/>
          </a:xfrm>
        </p:grpSpPr>
        <p:grpSp>
          <p:nvGrpSpPr>
            <p:cNvPr id="9" name="Group 8"/>
            <p:cNvGrpSpPr/>
            <p:nvPr/>
          </p:nvGrpSpPr>
          <p:grpSpPr>
            <a:xfrm>
              <a:off x="3751599" y="1690688"/>
              <a:ext cx="3383719" cy="869430"/>
              <a:chOff x="3751599" y="1690688"/>
              <a:chExt cx="3383719" cy="86943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</a:rPr>
                  <a:t>0x00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751599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0000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3751599" y="2581536"/>
              <a:ext cx="3383719" cy="869430"/>
              <a:chOff x="3751599" y="1690688"/>
              <a:chExt cx="3383719" cy="86943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</a:rPr>
                  <a:t>0x00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751599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0001</a:t>
                </a: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3751599" y="3472384"/>
              <a:ext cx="3383719" cy="869430"/>
              <a:chOff x="3751599" y="1690688"/>
              <a:chExt cx="3383719" cy="86943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</a:rPr>
                  <a:t>0x00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3751599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0002</a:t>
                </a: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3751599" y="4341814"/>
              <a:ext cx="3383719" cy="869430"/>
              <a:chOff x="3751599" y="1690688"/>
              <a:chExt cx="3383719" cy="86943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4916774" y="1690688"/>
                <a:ext cx="2218544" cy="869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</a:rPr>
                  <a:t>0x00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751599" y="1863793"/>
                <a:ext cx="101121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0003</a:t>
                </a:r>
              </a:p>
            </p:txBody>
          </p:sp>
        </p:grpSp>
      </p:grpSp>
      <p:sp>
        <p:nvSpPr>
          <p:cNvPr id="26" name="TextBox 25"/>
          <p:cNvSpPr txBox="1"/>
          <p:nvPr/>
        </p:nvSpPr>
        <p:spPr>
          <a:xfrm>
            <a:off x="4246274" y="1604405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Address</a:t>
            </a:r>
          </a:p>
        </p:txBody>
      </p:sp>
    </p:spTree>
    <p:extLst>
      <p:ext uri="{BB962C8B-B14F-4D97-AF65-F5344CB8AC3E}">
        <p14:creationId xmlns:p14="http://schemas.microsoft.com/office/powerpoint/2010/main" val="14384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2078</TotalTime>
  <Words>995</Words>
  <Application>Microsoft Macintosh PowerPoint</Application>
  <PresentationFormat>Widescreen</PresentationFormat>
  <Paragraphs>277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Calibri Light</vt:lpstr>
      <vt:lpstr>Office Theme</vt:lpstr>
      <vt:lpstr> Meeting 21: Thursday 11/03/22  Stored-Program Machines; Storage Architecture; Overview of the Simple Virtual Machine</vt:lpstr>
      <vt:lpstr>Symbols &amp; Strings of Symbols</vt:lpstr>
      <vt:lpstr>Symbols &amp; Strings of Symbols</vt:lpstr>
      <vt:lpstr>Binary Digital Computer</vt:lpstr>
      <vt:lpstr>Binary Digital Computer</vt:lpstr>
      <vt:lpstr>Full Adder Circuit</vt:lpstr>
      <vt:lpstr>A Ripple Carry Adder</vt:lpstr>
      <vt:lpstr>Design Circuits for Other Operations</vt:lpstr>
      <vt:lpstr>Memory: Numbered 8-bit Storage Cells</vt:lpstr>
      <vt:lpstr>A Brilliant Idea!</vt:lpstr>
      <vt:lpstr>A Brilliant Idea!</vt:lpstr>
      <vt:lpstr>A Brilliant Idea!</vt:lpstr>
      <vt:lpstr>Store the Operation Codes (aka opcodes) in Memory</vt:lpstr>
      <vt:lpstr>a &lt;-- b + c</vt:lpstr>
      <vt:lpstr>Rd &lt;-- Rs + Rt</vt:lpstr>
      <vt:lpstr>4 Instructions: Add, Sub, Mul, Div</vt:lpstr>
      <vt:lpstr>Add – 00 Sub –  01 Mul – 10 Div  – 11</vt:lpstr>
      <vt:lpstr>Add – 00 Sub –  01 Mul – 10 Div  – 11</vt:lpstr>
      <vt:lpstr>Add – 00 Sub –  01 Mul – 10 Div  – 11</vt:lpstr>
      <vt:lpstr>PowerPoint Presentation</vt:lpstr>
      <vt:lpstr>Memory Words</vt:lpstr>
      <vt:lpstr>Memory Words</vt:lpstr>
      <vt:lpstr>High-speed CPU Registers</vt:lpstr>
      <vt:lpstr>Memory Words &amp; Instructions</vt:lpstr>
      <vt:lpstr>Memory Words &amp; Instructions</vt:lpstr>
      <vt:lpstr>Memory Words &amp; Instructions</vt:lpstr>
      <vt:lpstr>Memory Words &amp; Instructions</vt:lpstr>
      <vt:lpstr>Memory Words &amp; Instructions</vt:lpstr>
      <vt:lpstr>Memory Words &amp; Instructions</vt:lpstr>
      <vt:lpstr>Instruction Cycle</vt:lpstr>
      <vt:lpstr>Main Idea: A machine-language program is a sequence of binary codes.</vt:lpstr>
      <vt:lpstr>Assembly Language</vt:lpstr>
      <vt:lpstr>Assembly Language</vt:lpstr>
      <vt:lpstr>Storage Architecture</vt:lpstr>
      <vt:lpstr>Ephemeral Memory</vt:lpstr>
      <vt:lpstr>User Space</vt:lpstr>
      <vt:lpstr>Dynamic Memory</vt:lpstr>
      <vt:lpstr>Static Memory</vt:lpstr>
      <vt:lpstr>The Simple Virtual Machine  SVM</vt:lpstr>
      <vt:lpstr>Simple Virtual Machine</vt:lpstr>
      <vt:lpstr>Instructions</vt:lpstr>
      <vt:lpstr>SVM has 8 Registers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CSCI 1103 CS 1 Honors  Part 2  The Simple Virtual Machine</dc:title>
  <dc:creator>Bob Muller</dc:creator>
  <cp:lastModifiedBy>Microsoft Office User</cp:lastModifiedBy>
  <cp:revision>27</cp:revision>
  <dcterms:created xsi:type="dcterms:W3CDTF">2020-10-19T10:30:09Z</dcterms:created>
  <dcterms:modified xsi:type="dcterms:W3CDTF">2022-11-03T15:36:32Z</dcterms:modified>
</cp:coreProperties>
</file>

<file path=docProps/thumbnail.jpeg>
</file>